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73" r:id="rId7"/>
    <p:sldId id="274" r:id="rId8"/>
    <p:sldId id="275" r:id="rId9"/>
    <p:sldId id="276" r:id="rId10"/>
    <p:sldId id="281" r:id="rId11"/>
    <p:sldId id="277" r:id="rId12"/>
    <p:sldId id="278" r:id="rId13"/>
    <p:sldId id="279" r:id="rId14"/>
    <p:sldId id="263" r:id="rId15"/>
    <p:sldId id="264" r:id="rId16"/>
    <p:sldId id="265" r:id="rId17"/>
    <p:sldId id="267" r:id="rId18"/>
    <p:sldId id="280" r:id="rId19"/>
    <p:sldId id="269" r:id="rId20"/>
    <p:sldId id="283" r:id="rId21"/>
    <p:sldId id="284" r:id="rId22"/>
    <p:sldId id="285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FDF"/>
    <a:srgbClr val="E6998A"/>
    <a:srgbClr val="FF4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19" autoAdjust="0"/>
    <p:restoredTop sz="94660" autoAdjust="0"/>
  </p:normalViewPr>
  <p:slideViewPr>
    <p:cSldViewPr snapToGrid="0">
      <p:cViewPr varScale="1">
        <p:scale>
          <a:sx n="113" d="100"/>
          <a:sy n="113" d="100"/>
        </p:scale>
        <p:origin x="2340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4F2166-E5DB-4FA1-877A-B606026CD4BB}" type="datetimeFigureOut">
              <a:rPr lang="ru-RU" smtClean="0"/>
              <a:t>21.06.2022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0513A-3923-4F22-A411-32DA4BD57E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6182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91CEEF-B9DB-483B-8C29-2114D70745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A2C5D26-47E8-441B-88D2-809DE3EB2D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9CE5AA01-3DF6-4B95-8062-112916120C5F}"/>
              </a:ext>
            </a:extLst>
          </p:cNvPr>
          <p:cNvSpPr/>
          <p:nvPr userDrawn="1"/>
        </p:nvSpPr>
        <p:spPr>
          <a:xfrm>
            <a:off x="397565" y="0"/>
            <a:ext cx="11794435" cy="276225"/>
          </a:xfrm>
          <a:prstGeom prst="rect">
            <a:avLst/>
          </a:prstGeom>
          <a:solidFill>
            <a:srgbClr val="FF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977E1187-DEA9-4806-A18D-38DEB5E5B6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4891" y="5781326"/>
            <a:ext cx="778408" cy="86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607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69C8A5A-2B3C-4AF7-8B08-8166EDDB0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226D7CC-605B-43B4-8F90-303255B0FD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650CB34E-5A4F-4272-8E95-BDE3269FE740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7CBD69-6CB0-4C88-8CB4-F3590EEA76D9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957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059321E-6117-43C3-8A26-0398E54C75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CA0FCBD-C49D-472D-AC20-B9407EE38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D5FA3063-4796-48E0-AEE2-0270AA363084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EB71E1-B704-4F58-BA83-257631E49D30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4555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6AB1A9-6F1B-40FE-9971-DA547AE01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0E2E88-6BAE-44AC-9370-683D6FDC1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9D22992-DF1A-41B2-9EB0-9B7B314EA2CD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4CC600-D317-44DF-8032-F5BB175C72AE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32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CBD833-608A-4F83-AFFF-0EA20B50D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DD47C13-4E6E-4AAD-991C-A2AA24A43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E2DC46D8-FF8B-4492-84A5-58880BCF50CC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AF422F-7203-4689-8883-677C04CDD63E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5208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D859CB-4547-4313-B8EB-E53885DC9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58EAB0-57AC-497E-88A3-9E1BA29DBC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19E2859-2650-4025-A84A-8F8FDD6EE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66CE111B-F25F-4CD3-9EE8-15B855421409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E9D8E9-F8CA-40FB-AA80-77C7A0ED0A29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597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CC10F2-9538-4461-BE4D-A33DE32D6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171C871-C248-4CC5-B83A-48FE1ABFDC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5978837-E43E-4914-B699-EFFA3F8BBF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59A0190-774B-4633-A58C-4B41095302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A98A6506-F1FE-41C4-8355-CD15765835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442FC8A-1972-47B1-AEE9-7D79C1F550F4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0C261-539F-44D6-8495-1AD6FE34B689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864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C69D0A7-BF3D-4C3D-BA1E-7B5CDB796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74766A9D-FC84-497E-A936-925FBB6E1286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E5FA06-EA1B-4279-B325-157DE1DDB9FB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6893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CD1A7B36-659E-4F26-878D-896600D634C1}"/>
              </a:ext>
            </a:extLst>
          </p:cNvPr>
          <p:cNvSpPr/>
          <p:nvPr userDrawn="1"/>
        </p:nvSpPr>
        <p:spPr>
          <a:xfrm>
            <a:off x="390525" y="6481762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20FA92-89E4-4D69-AA25-2701ABBC6AB6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4648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037F86-D705-4396-AC63-53C47E5C8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2BF9E5-0427-41F0-A9BF-5E53C06B4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7E2C928-01C8-489E-9522-F911B584C0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17BD140B-A131-4AD2-94D2-0104EAB7A6F1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C9B27A-2004-49E9-B40A-F1826025FE57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339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DE8EF1-B8DD-4C23-89D1-F5CC40DAE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33492B8-8976-416C-BD79-E57D925D60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BE9A3F2-50ED-40FD-9C29-C805DAE766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DA3B2D1F-A0B8-4ABD-B317-56B25CF2E8A3}"/>
              </a:ext>
            </a:extLst>
          </p:cNvPr>
          <p:cNvSpPr/>
          <p:nvPr userDrawn="1"/>
        </p:nvSpPr>
        <p:spPr>
          <a:xfrm>
            <a:off x="390525" y="6492875"/>
            <a:ext cx="11801475" cy="36512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dirty="0"/>
              <a:t>ПОИТ ФИТ БГТУ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C209A8-BD19-4E82-A6C6-3C4D863EE729}"/>
              </a:ext>
            </a:extLst>
          </p:cNvPr>
          <p:cNvSpPr txBox="1"/>
          <p:nvPr userDrawn="1"/>
        </p:nvSpPr>
        <p:spPr>
          <a:xfrm>
            <a:off x="11734824" y="6492875"/>
            <a:ext cx="457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0EC5AF0D-4B2A-48D5-8277-6E787D223DEC}" type="slidenum">
              <a:rPr lang="ru-RU" smtClean="0">
                <a:solidFill>
                  <a:schemeClr val="bg1"/>
                </a:solidFill>
              </a:rPr>
              <a:t>‹#›</a:t>
            </a:fld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464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CB1CD0-EBDA-4692-AF6C-FBF13493C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A2ECBAC-1334-4ED6-9EF3-ED02C353E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6CDF42DA-0588-4867-9B36-C0F425D68C3B}"/>
              </a:ext>
            </a:extLst>
          </p:cNvPr>
          <p:cNvSpPr/>
          <p:nvPr userDrawn="1"/>
        </p:nvSpPr>
        <p:spPr>
          <a:xfrm>
            <a:off x="397565" y="0"/>
            <a:ext cx="11794435" cy="276225"/>
          </a:xfrm>
          <a:prstGeom prst="rect">
            <a:avLst/>
          </a:prstGeom>
          <a:solidFill>
            <a:srgbClr val="FF4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Номер слайда 5">
            <a:extLst>
              <a:ext uri="{FF2B5EF4-FFF2-40B4-BE49-F238E27FC236}">
                <a16:creationId xmlns:a16="http://schemas.microsoft.com/office/drawing/2014/main" id="{2729DA3E-EF10-4AF8-B246-5F86234C29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73925" y="6513637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fld id="{BFC4AD15-96C2-4893-9B51-3D3F641561B4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741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carshare-webapp.azurewebsites.net/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63F72-9CA6-4F88-9B10-C1FEBAC3AE5F}"/>
              </a:ext>
            </a:extLst>
          </p:cNvPr>
          <p:cNvSpPr txBox="1">
            <a:spLocks/>
          </p:cNvSpPr>
          <p:nvPr/>
        </p:nvSpPr>
        <p:spPr>
          <a:xfrm>
            <a:off x="-1" y="172078"/>
            <a:ext cx="12191999" cy="5944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 РЕСПУБЛИКИ БЕЛАРУСЬ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Учреждения образования «БЕЛОРУССКИЙ ГОСУДАРСТВЕННЫЙ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ТЕХНОЛОГИЧЕСКИЙ УНИВЕРСИТЕТ»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Факультет информационных технологий</a:t>
            </a:r>
            <a:b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программной инженерии</a:t>
            </a: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дипломного проекта: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«Веб-приложение расчета стоимости маршрута каршеринга»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       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Дипломник:       Городилов М. П.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                           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   асс.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Северинчик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Н. А.			     	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DD6DEEC-FDFD-4209-8B3F-0FC77481E005}"/>
              </a:ext>
            </a:extLst>
          </p:cNvPr>
          <p:cNvSpPr/>
          <p:nvPr/>
        </p:nvSpPr>
        <p:spPr bwMode="gray">
          <a:xfrm>
            <a:off x="0" y="5850294"/>
            <a:ext cx="12191999" cy="1009294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Минск</a:t>
            </a:r>
            <a:r>
              <a:rPr kumimoji="0" lang="ru-RU" sz="2000" b="0" i="0" u="none" strike="noStrike" kern="0" cap="none" spc="0" normalizeH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 20</a:t>
            </a:r>
            <a:r>
              <a:rPr kumimoji="0" lang="en-US" sz="2000" b="0" i="0" u="none" strike="noStrike" kern="0" cap="none" spc="0" normalizeH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2</a:t>
            </a:r>
            <a:r>
              <a:rPr kumimoji="0" lang="ru-RU" sz="2000" b="0" i="0" u="none" strike="noStrike" kern="0" cap="none" spc="0" normalizeH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Arial Unicode MS" pitchFamily="34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4584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37C010-D42C-4805-AEC2-091428EA32CB}"/>
              </a:ext>
            </a:extLst>
          </p:cNvPr>
          <p:cNvSpPr txBox="1">
            <a:spLocks/>
          </p:cNvSpPr>
          <p:nvPr/>
        </p:nvSpPr>
        <p:spPr>
          <a:xfrm>
            <a:off x="533618" y="389975"/>
            <a:ext cx="11658382" cy="13258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Проектирование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40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программного средства</a:t>
            </a:r>
            <a:endParaRPr lang="en-US" sz="4000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5F3E67F-143C-4679-8FC6-2DCF1ACFB9F8}"/>
              </a:ext>
            </a:extLst>
          </p:cNvPr>
          <p:cNvSpPr/>
          <p:nvPr/>
        </p:nvSpPr>
        <p:spPr>
          <a:xfrm>
            <a:off x="357001" y="1287352"/>
            <a:ext cx="11477998" cy="542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113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ru-RU" sz="2800" dirty="0">
                <a:latin typeface="Arial" panose="020B0604020202020204" pitchFamily="34" charset="0"/>
                <a:ea typeface="Apple SD Gothic Neo" panose="02000300000000000000" pitchFamily="2" charset="-127"/>
                <a:cs typeface="Arial" panose="020B0604020202020204" pitchFamily="34" charset="0"/>
              </a:rPr>
              <a:t>Архитектура программы</a:t>
            </a:r>
            <a:endParaRPr lang="en-US" sz="2800" dirty="0">
              <a:effectLst/>
              <a:latin typeface="Arial" panose="020B0604020202020204" pitchFamily="34" charset="0"/>
              <a:ea typeface="Apple SD Gothic Neo" panose="02000300000000000000" pitchFamily="2" charset="-127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DEC332-7949-81C5-16AD-DC58B7E23E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409" y="1829616"/>
            <a:ext cx="7565182" cy="4623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548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0C83DE-0346-4989-B441-6E4A4D1EAB62}"/>
              </a:ext>
            </a:extLst>
          </p:cNvPr>
          <p:cNvSpPr txBox="1">
            <a:spLocks/>
          </p:cNvSpPr>
          <p:nvPr/>
        </p:nvSpPr>
        <p:spPr>
          <a:xfrm>
            <a:off x="438369" y="375370"/>
            <a:ext cx="10518338" cy="7457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программного средства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33DFFBC-F0B5-439F-90C3-36C88AF3E397}"/>
              </a:ext>
            </a:extLst>
          </p:cNvPr>
          <p:cNvSpPr/>
          <p:nvPr/>
        </p:nvSpPr>
        <p:spPr>
          <a:xfrm>
            <a:off x="357001" y="1207839"/>
            <a:ext cx="11477998" cy="542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113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ru-RU" sz="2800" dirty="0">
                <a:effectLst/>
                <a:latin typeface="Arial" panose="020B0604020202020204" pitchFamily="34" charset="0"/>
                <a:ea typeface="Apple SD Gothic Neo" panose="02000300000000000000" pitchFamily="2" charset="-127"/>
                <a:cs typeface="Arial" panose="020B0604020202020204" pitchFamily="34" charset="0"/>
              </a:rPr>
              <a:t>Диаграмма классов сервиса конфигурации</a:t>
            </a:r>
            <a:endParaRPr lang="en-US" sz="2800" dirty="0">
              <a:effectLst/>
              <a:latin typeface="Arial" panose="020B0604020202020204" pitchFamily="34" charset="0"/>
              <a:ea typeface="Apple SD Gothic Neo" panose="02000300000000000000" pitchFamily="2" charset="-127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94AD13-2D48-E081-0616-BBA7EC5FD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508" y="1750103"/>
            <a:ext cx="6846405" cy="463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52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0C83DE-0346-4989-B441-6E4A4D1EAB62}"/>
              </a:ext>
            </a:extLst>
          </p:cNvPr>
          <p:cNvSpPr txBox="1">
            <a:spLocks/>
          </p:cNvSpPr>
          <p:nvPr/>
        </p:nvSpPr>
        <p:spPr>
          <a:xfrm>
            <a:off x="438369" y="375370"/>
            <a:ext cx="10518338" cy="7457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программного средства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33DFFBC-F0B5-439F-90C3-36C88AF3E397}"/>
              </a:ext>
            </a:extLst>
          </p:cNvPr>
          <p:cNvSpPr/>
          <p:nvPr/>
        </p:nvSpPr>
        <p:spPr>
          <a:xfrm>
            <a:off x="357001" y="1207839"/>
            <a:ext cx="11477998" cy="542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113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ru-RU" sz="2800" dirty="0">
                <a:latin typeface="Arial" panose="020B0604020202020204" pitchFamily="34" charset="0"/>
                <a:ea typeface="Apple SD Gothic Neo" panose="02000300000000000000" pitchFamily="2" charset="-127"/>
                <a:cs typeface="Arial" panose="020B0604020202020204" pitchFamily="34" charset="0"/>
              </a:rPr>
              <a:t>Схема алгоритма расчёта стоимости</a:t>
            </a:r>
            <a:endParaRPr lang="en-US" sz="2800" dirty="0">
              <a:effectLst/>
              <a:latin typeface="Arial" panose="020B0604020202020204" pitchFamily="34" charset="0"/>
              <a:ea typeface="Apple SD Gothic Neo" panose="02000300000000000000" pitchFamily="2" charset="-127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43D5DBE-C609-993B-3751-D53A0C5DE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7934" y="1750103"/>
            <a:ext cx="6176131" cy="4635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0294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0C83DE-0346-4989-B441-6E4A4D1EAB62}"/>
              </a:ext>
            </a:extLst>
          </p:cNvPr>
          <p:cNvSpPr txBox="1">
            <a:spLocks/>
          </p:cNvSpPr>
          <p:nvPr/>
        </p:nvSpPr>
        <p:spPr>
          <a:xfrm>
            <a:off x="438369" y="375370"/>
            <a:ext cx="10518338" cy="745764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Разработка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программного средства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33DFFBC-F0B5-439F-90C3-36C88AF3E397}"/>
              </a:ext>
            </a:extLst>
          </p:cNvPr>
          <p:cNvSpPr/>
          <p:nvPr/>
        </p:nvSpPr>
        <p:spPr>
          <a:xfrm>
            <a:off x="357001" y="1207839"/>
            <a:ext cx="11477998" cy="542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113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ru-RU" sz="2800" dirty="0">
                <a:latin typeface="Arial" panose="020B0604020202020204" pitchFamily="34" charset="0"/>
                <a:ea typeface="Apple SD Gothic Neo" panose="02000300000000000000" pitchFamily="2" charset="-127"/>
                <a:cs typeface="Arial" panose="020B0604020202020204" pitchFamily="34" charset="0"/>
              </a:rPr>
              <a:t>Диаграмма последовательности построения маршрута</a:t>
            </a:r>
            <a:endParaRPr lang="en-US" sz="2800" dirty="0">
              <a:effectLst/>
              <a:latin typeface="Arial" panose="020B0604020202020204" pitchFamily="34" charset="0"/>
              <a:ea typeface="Apple SD Gothic Neo" panose="02000300000000000000" pitchFamily="2" charset="-127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B30AFB-9539-CE24-507B-5F6B9041F7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706" y="1836808"/>
            <a:ext cx="7748587" cy="433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18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E1F858-2C70-45EC-A958-2D30E10506D3}"/>
              </a:ext>
            </a:extLst>
          </p:cNvPr>
          <p:cNvSpPr txBox="1">
            <a:spLocks/>
          </p:cNvSpPr>
          <p:nvPr/>
        </p:nvSpPr>
        <p:spPr>
          <a:xfrm>
            <a:off x="322163" y="355685"/>
            <a:ext cx="11170702" cy="8482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Тестирование приложения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Текст 2">
            <a:extLst>
              <a:ext uri="{FF2B5EF4-FFF2-40B4-BE49-F238E27FC236}">
                <a16:creationId xmlns:a16="http://schemas.microsoft.com/office/drawing/2014/main" id="{0E51978A-3D89-9AEA-A809-350EE5DA234B}"/>
              </a:ext>
            </a:extLst>
          </p:cNvPr>
          <p:cNvSpPr txBox="1">
            <a:spLocks/>
          </p:cNvSpPr>
          <p:nvPr/>
        </p:nvSpPr>
        <p:spPr>
          <a:xfrm>
            <a:off x="277508" y="1081169"/>
            <a:ext cx="11545200" cy="239881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457200" algn="just">
              <a:buNone/>
            </a:pPr>
            <a:r>
              <a:rPr lang="ru-RU" dirty="0"/>
              <a:t>Ручное тестирование проводилось с помощью клиентского приложения и программы </a:t>
            </a:r>
            <a:r>
              <a:rPr lang="en-US" i="1" dirty="0"/>
              <a:t>Postman</a:t>
            </a:r>
            <a:r>
              <a:rPr lang="en-US" dirty="0"/>
              <a:t>.</a:t>
            </a:r>
            <a:endParaRPr lang="ru-RU" dirty="0"/>
          </a:p>
          <a:p>
            <a:pPr marL="109728" indent="457200" algn="just">
              <a:buNone/>
            </a:pPr>
            <a:r>
              <a:rPr lang="ru-RU" dirty="0"/>
              <a:t>Кроме ручного тестирования в приложении было проведено юнит-тестирование. Юнит-тестами были покрыты сложные функциональные компоненты программы для того, чтобы быть уверенным, что важные для правильной работы программы методы работают корректно.</a:t>
            </a:r>
          </a:p>
        </p:txBody>
      </p:sp>
      <p:pic>
        <p:nvPicPr>
          <p:cNvPr id="8" name="Рисунок 536">
            <a:extLst>
              <a:ext uri="{FF2B5EF4-FFF2-40B4-BE49-F238E27FC236}">
                <a16:creationId xmlns:a16="http://schemas.microsoft.com/office/drawing/2014/main" id="{7726B83D-08C2-9816-DE8D-FBB2022A5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2458" y="3725146"/>
            <a:ext cx="6251056" cy="2398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301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901EF7-A55C-47B2-B6F3-4393D54968DC}"/>
              </a:ext>
            </a:extLst>
          </p:cNvPr>
          <p:cNvSpPr txBox="1">
            <a:spLocks/>
          </p:cNvSpPr>
          <p:nvPr/>
        </p:nvSpPr>
        <p:spPr>
          <a:xfrm>
            <a:off x="398363" y="336635"/>
            <a:ext cx="11170702" cy="1325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Демонстрация проекта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91D7B8FA-48B8-9B36-F38B-D25E0E9284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34059" y="1055677"/>
            <a:ext cx="9523882" cy="535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51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3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D266D7-67CB-49DD-9BE9-2A14C4CD67BF}"/>
              </a:ext>
            </a:extLst>
          </p:cNvPr>
          <p:cNvSpPr txBox="1">
            <a:spLocks/>
          </p:cNvSpPr>
          <p:nvPr/>
        </p:nvSpPr>
        <p:spPr>
          <a:xfrm>
            <a:off x="358588" y="365210"/>
            <a:ext cx="10518338" cy="13258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Экономическое обоснование цены программного средства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639B826-6775-4781-A509-458040A4B8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3830" y="1748859"/>
            <a:ext cx="7622740" cy="4643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935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37D46F-508C-46FE-B82D-FDEA6CB9865D}"/>
              </a:ext>
            </a:extLst>
          </p:cNvPr>
          <p:cNvSpPr txBox="1">
            <a:spLocks/>
          </p:cNvSpPr>
          <p:nvPr/>
        </p:nvSpPr>
        <p:spPr>
          <a:xfrm>
            <a:off x="400269" y="394970"/>
            <a:ext cx="10518338" cy="1325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Заключение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D37C20AB-2ADB-C0A6-F96A-3BE85E18F065}"/>
              </a:ext>
            </a:extLst>
          </p:cNvPr>
          <p:cNvSpPr txBox="1">
            <a:spLocks/>
          </p:cNvSpPr>
          <p:nvPr/>
        </p:nvSpPr>
        <p:spPr>
          <a:xfrm>
            <a:off x="468003" y="1259584"/>
            <a:ext cx="10909724" cy="4751013"/>
          </a:xfrm>
          <a:prstGeom prst="rect">
            <a:avLst/>
          </a:prstGeom>
        </p:spPr>
        <p:txBody>
          <a:bodyPr>
            <a:normAutofit/>
          </a:bodyPr>
          <a:lstStyle>
            <a:lvl1pPr marL="228646" indent="-228646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93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229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520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811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>
              <a:spcBef>
                <a:spcPts val="600"/>
              </a:spcBef>
              <a:buNone/>
            </a:pPr>
            <a:r>
              <a:rPr lang="ru-RU" dirty="0"/>
              <a:t>В рамках дипломного проекта было разработано программное средство, представляющее собой веб-</a:t>
            </a:r>
            <a:r>
              <a:rPr lang="ru-RU" dirty="0" err="1"/>
              <a:t>приложние</a:t>
            </a:r>
            <a:r>
              <a:rPr lang="ru-RU" dirty="0"/>
              <a:t>, позволяющее просматривать автомобили каршеринга на карте, прокладывать маршрут и рассчитывать стоимость поездки для выбранных автомобилей. </a:t>
            </a:r>
          </a:p>
          <a:p>
            <a:pPr marL="0" indent="457200">
              <a:spcBef>
                <a:spcPts val="600"/>
              </a:spcBef>
              <a:buNone/>
            </a:pPr>
            <a:r>
              <a:rPr lang="ru-RU" dirty="0"/>
              <a:t>В результате проделанной работы был получен полноценный и самостоятельный программный продукт.</a:t>
            </a:r>
            <a:endParaRPr lang="en-US" dirty="0"/>
          </a:p>
          <a:p>
            <a:pPr marL="0" indent="457200">
              <a:spcBef>
                <a:spcPts val="600"/>
              </a:spcBef>
              <a:buNone/>
            </a:pPr>
            <a:r>
              <a:rPr lang="ru-RU" dirty="0"/>
              <a:t>Приложение развернуто на облачном сервисе </a:t>
            </a:r>
            <a:r>
              <a:rPr lang="ru-RU" i="1" dirty="0" err="1"/>
              <a:t>Azure</a:t>
            </a:r>
            <a:r>
              <a:rPr lang="ru-RU" dirty="0"/>
              <a:t> и глобально доступно по ссылке </a:t>
            </a:r>
            <a:r>
              <a:rPr lang="ru-RU" i="1" dirty="0">
                <a:hlinkClick r:id="rId2"/>
              </a:rPr>
              <a:t>carshare-webapp.azurewebsites.net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9819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3763F72-9CA6-4F88-9B10-C1FEBAC3AE5F}"/>
              </a:ext>
            </a:extLst>
          </p:cNvPr>
          <p:cNvSpPr txBox="1">
            <a:spLocks/>
          </p:cNvSpPr>
          <p:nvPr/>
        </p:nvSpPr>
        <p:spPr>
          <a:xfrm>
            <a:off x="-1" y="172078"/>
            <a:ext cx="12191999" cy="5944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МИНИСТЕРСТВО ОБРАЗОВАНИЯ РЕСПУБЛИКИ БЕЛАРУСЬ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Учреждения образования «БЕЛОРУССКИЙ ГОСУДАРСТВЕННЫЙ </a:t>
            </a:r>
            <a:b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ТЕХНОЛОГИЧЕСКИЙ УНИВЕРСИТЕТ»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Факультет информационных технологий</a:t>
            </a:r>
            <a:b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Кафедра программной инженерии</a:t>
            </a: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alt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Тема дипломного проекта: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«Веб-приложение расчета стоимости маршрута каршеринга»</a:t>
            </a: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       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Дипломник:       Городилов М. П.</a:t>
            </a:r>
            <a:b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			                             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Руководитель:    асс. </a:t>
            </a:r>
            <a:r>
              <a:rPr lang="ru-RU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Северинчик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Н. А.			     	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EDD6DEEC-FDFD-4209-8B3F-0FC77481E005}"/>
              </a:ext>
            </a:extLst>
          </p:cNvPr>
          <p:cNvSpPr/>
          <p:nvPr/>
        </p:nvSpPr>
        <p:spPr bwMode="gray">
          <a:xfrm>
            <a:off x="0" y="5850294"/>
            <a:ext cx="12191999" cy="1009294"/>
          </a:xfrm>
          <a:prstGeom prst="rect">
            <a:avLst/>
          </a:prstGeom>
          <a:noFill/>
          <a:ln w="6350" algn="ctr">
            <a:noFill/>
            <a:miter lim="800000"/>
            <a:headEnd/>
            <a:tailEnd/>
          </a:ln>
        </p:spPr>
        <p:txBody>
          <a:bodyPr lIns="90000" tIns="72000" rIns="90000" bIns="72000" rtlCol="0" anchor="ctr"/>
          <a:lstStyle/>
          <a:p>
            <a:pPr marR="0" algn="ctr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>
                <a:srgbClr val="F0AB00"/>
              </a:buClr>
              <a:buSzPct val="80000"/>
              <a:tabLst/>
            </a:pP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Минск</a:t>
            </a:r>
            <a:r>
              <a:rPr kumimoji="0" lang="ru-RU" sz="2000" b="0" i="0" u="none" strike="noStrike" kern="0" cap="none" spc="0" normalizeH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 20</a:t>
            </a:r>
            <a:r>
              <a:rPr kumimoji="0" lang="en-US" sz="2000" b="0" i="0" u="none" strike="noStrike" kern="0" cap="none" spc="0" normalizeH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2</a:t>
            </a:r>
            <a:r>
              <a:rPr kumimoji="0" lang="ru-RU" sz="2000" b="0" i="0" u="none" strike="noStrike" kern="0" cap="none" spc="0" normalizeH="0" noProof="0" dirty="0">
                <a:ln>
                  <a:noFill/>
                </a:ln>
                <a:effectLst/>
                <a:uLnTx/>
                <a:uFillTx/>
                <a:latin typeface="Times New Roman" panose="02020603050405020304" pitchFamily="18" charset="0"/>
                <a:ea typeface="Arial Unicode MS" pitchFamily="34" charset="-128"/>
                <a:cs typeface="Times New Roman" panose="02020603050405020304" pitchFamily="18" charset="0"/>
              </a:rPr>
              <a:t>2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Times New Roman" panose="02020603050405020304" pitchFamily="18" charset="0"/>
              <a:ea typeface="Arial Unicode MS" pitchFamily="34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99556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576">
            <a:extLst>
              <a:ext uri="{FF2B5EF4-FFF2-40B4-BE49-F238E27FC236}">
                <a16:creationId xmlns:a16="http://schemas.microsoft.com/office/drawing/2014/main" id="{D2FBE08D-2FC8-B207-1509-EBFF747DA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1127653"/>
            <a:ext cx="4830975" cy="4909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19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BFDA477-6595-4C5F-9A61-33BD2A566E3C}"/>
              </a:ext>
            </a:extLst>
          </p:cNvPr>
          <p:cNvSpPr txBox="1">
            <a:spLocks/>
          </p:cNvSpPr>
          <p:nvPr/>
        </p:nvSpPr>
        <p:spPr>
          <a:xfrm>
            <a:off x="390744" y="393785"/>
            <a:ext cx="10518338" cy="1325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Актуальность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выбранной темы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F7B502-1878-40FB-94F3-878743C7D2B2}"/>
              </a:ext>
            </a:extLst>
          </p:cNvPr>
          <p:cNvSpPr txBox="1">
            <a:spLocks/>
          </p:cNvSpPr>
          <p:nvPr/>
        </p:nvSpPr>
        <p:spPr>
          <a:xfrm>
            <a:off x="390744" y="1530517"/>
            <a:ext cx="10909724" cy="4751013"/>
          </a:xfrm>
          <a:prstGeom prst="rect">
            <a:avLst/>
          </a:prstGeom>
        </p:spPr>
        <p:txBody>
          <a:bodyPr>
            <a:normAutofit/>
          </a:bodyPr>
          <a:lstStyle>
            <a:lvl1pPr marL="228646" indent="-228646" algn="l" defTabSz="91458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93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229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520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811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5103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394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686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977" indent="-228646" algn="l" defTabSz="914583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457200">
              <a:spcBef>
                <a:spcPts val="600"/>
              </a:spcBef>
              <a:buNone/>
            </a:pPr>
            <a:r>
              <a:rPr lang="ru-RU" dirty="0"/>
              <a:t>Каршерингом принято называть специальную разновидность аренды транспортного средства у индивидуального предприятия или коммерческой организации. Указанная опция приобретает просто колоссальную актуальность в рамках современности.</a:t>
            </a:r>
          </a:p>
          <a:p>
            <a:pPr marL="0" indent="457200">
              <a:spcBef>
                <a:spcPts val="600"/>
              </a:spcBef>
              <a:buNone/>
            </a:pPr>
            <a:endParaRPr lang="ru-RU" dirty="0"/>
          </a:p>
          <a:p>
            <a:pPr marL="0" indent="457200">
              <a:buNone/>
            </a:pPr>
            <a:r>
              <a:rPr lang="ru-RU" dirty="0"/>
              <a:t>В связи с бурным ростом индустрии возникает проблема в выборе оптимального автомобиля для поездки и проблема расчета ее стоимости. Для помощи в подборе ближайшего автомобиля, в Беларуси уже существуют определенные приложения, но они не решают вторую проблему и доступны только для мобильных устройств.</a:t>
            </a:r>
            <a:endParaRPr lang="ru-BY" dirty="0"/>
          </a:p>
          <a:p>
            <a:pPr marL="0" indent="0">
              <a:buNone/>
            </a:pPr>
            <a:endParaRPr lang="ru-RU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7571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586">
            <a:extLst>
              <a:ext uri="{FF2B5EF4-FFF2-40B4-BE49-F238E27FC236}">
                <a16:creationId xmlns:a16="http://schemas.microsoft.com/office/drawing/2014/main" id="{C2E0E632-6417-3D12-F6C7-D78AC6D4F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00" y="580996"/>
            <a:ext cx="9254068" cy="5432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8908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588">
            <a:extLst>
              <a:ext uri="{FF2B5EF4-FFF2-40B4-BE49-F238E27FC236}">
                <a16:creationId xmlns:a16="http://schemas.microsoft.com/office/drawing/2014/main" id="{0CB5D56C-8562-6CB4-BC54-36A1AF710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610999"/>
            <a:ext cx="8983134" cy="527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167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590">
            <a:extLst>
              <a:ext uri="{FF2B5EF4-FFF2-40B4-BE49-F238E27FC236}">
                <a16:creationId xmlns:a16="http://schemas.microsoft.com/office/drawing/2014/main" id="{00BC5E5A-3938-807E-4C5C-E2DE58B42B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2667" y="1037149"/>
            <a:ext cx="3107267" cy="4246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021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B6E2B0-7C20-4A97-82E0-2A46F51EDB34}"/>
              </a:ext>
            </a:extLst>
          </p:cNvPr>
          <p:cNvSpPr txBox="1">
            <a:spLocks/>
          </p:cNvSpPr>
          <p:nvPr/>
        </p:nvSpPr>
        <p:spPr>
          <a:xfrm>
            <a:off x="358587" y="441410"/>
            <a:ext cx="10518338" cy="1325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Прототипы и аналоги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32BADD1-B9D2-41B0-9A6E-60023DBA1499}"/>
              </a:ext>
            </a:extLst>
          </p:cNvPr>
          <p:cNvSpPr/>
          <p:nvPr/>
        </p:nvSpPr>
        <p:spPr>
          <a:xfrm>
            <a:off x="0" y="1356470"/>
            <a:ext cx="2068830" cy="4921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400" dirty="0" err="1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CarShare</a:t>
            </a:r>
            <a:endParaRPr lang="en-US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 descr="C:\Users\misha\Downloads\856fe125-8b4c-48fd-a486-d642942b5caf.jfif">
            <a:extLst>
              <a:ext uri="{FF2B5EF4-FFF2-40B4-BE49-F238E27FC236}">
                <a16:creationId xmlns:a16="http://schemas.microsoft.com/office/drawing/2014/main" id="{40895456-4E3B-4E54-89FE-B6EADC3536F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196" y="2021204"/>
            <a:ext cx="1856050" cy="383190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D85178D-EECC-4210-AA4D-ABC8CE9222CF}"/>
              </a:ext>
            </a:extLst>
          </p:cNvPr>
          <p:cNvSpPr/>
          <p:nvPr/>
        </p:nvSpPr>
        <p:spPr>
          <a:xfrm>
            <a:off x="2705083" y="1361218"/>
            <a:ext cx="2574118" cy="4921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Яндекс Карты</a:t>
            </a:r>
            <a:endParaRPr lang="en-US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E584CA1-4078-441A-8E9F-09625039C8A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275937" y="2021203"/>
            <a:ext cx="4675367" cy="306951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Рисунок 7" descr="C:\Users\misha\Downloads\b1b61f72-f7a1-4b9a-bb5c-1a0fc7fc089a.jpg">
            <a:extLst>
              <a:ext uri="{FF2B5EF4-FFF2-40B4-BE49-F238E27FC236}">
                <a16:creationId xmlns:a16="http://schemas.microsoft.com/office/drawing/2014/main" id="{359327CA-6847-48BB-8A24-C5383FB65E00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563" y="2021204"/>
            <a:ext cx="2060570" cy="40384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55DF9EE-0185-48B3-88B3-23039F075D9C}"/>
              </a:ext>
            </a:extLst>
          </p:cNvPr>
          <p:cNvSpPr/>
          <p:nvPr/>
        </p:nvSpPr>
        <p:spPr>
          <a:xfrm>
            <a:off x="8454695" y="1356470"/>
            <a:ext cx="2574118" cy="4921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en-US" sz="2400" dirty="0">
                <a:ea typeface="Calibri" panose="020F0502020204030204" pitchFamily="34" charset="0"/>
                <a:cs typeface="Times New Roman" panose="02020603050405020304" pitchFamily="18" charset="0"/>
              </a:rPr>
              <a:t>Google</a:t>
            </a:r>
            <a:r>
              <a:rPr lang="ru-RU" sz="2400" dirty="0">
                <a:ea typeface="Calibri" panose="020F0502020204030204" pitchFamily="34" charset="0"/>
                <a:cs typeface="Times New Roman" panose="02020603050405020304" pitchFamily="18" charset="0"/>
              </a:rPr>
              <a:t> Карты</a:t>
            </a:r>
            <a:endParaRPr lang="en-US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1824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4F83AF-0BF3-4B2A-9534-8B61D7C62635}"/>
              </a:ext>
            </a:extLst>
          </p:cNvPr>
          <p:cNvSpPr txBox="1">
            <a:spLocks/>
          </p:cNvSpPr>
          <p:nvPr/>
        </p:nvSpPr>
        <p:spPr>
          <a:xfrm>
            <a:off x="369292" y="418234"/>
            <a:ext cx="10518338" cy="13258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Цель</a:t>
            </a:r>
            <a:r>
              <a:rPr lang="ru-RU" dirty="0"/>
              <a:t> </a:t>
            </a:r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дипломного проекта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C5CB0B-E48B-43ED-B870-030FA6417894}"/>
              </a:ext>
            </a:extLst>
          </p:cNvPr>
          <p:cNvSpPr txBox="1">
            <a:spLocks/>
          </p:cNvSpPr>
          <p:nvPr/>
        </p:nvSpPr>
        <p:spPr>
          <a:xfrm>
            <a:off x="277508" y="1081169"/>
            <a:ext cx="11545200" cy="5256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457200" algn="just">
              <a:buNone/>
            </a:pPr>
            <a:r>
              <a:rPr lang="ru-RU" dirty="0"/>
              <a:t>Целью дипломного проекта является создание адаптивного веб-приложения, в котором пользователи смогут подбирать автомобиль для поездки и вычислять ее стоимость.</a:t>
            </a:r>
            <a:endParaRPr lang="en-US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6A1B277-8B01-4267-9ED1-3532733E75DE}"/>
              </a:ext>
            </a:extLst>
          </p:cNvPr>
          <p:cNvSpPr txBox="1">
            <a:spLocks/>
          </p:cNvSpPr>
          <p:nvPr/>
        </p:nvSpPr>
        <p:spPr>
          <a:xfrm>
            <a:off x="369292" y="2012802"/>
            <a:ext cx="10518338" cy="13258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58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Задачи дипломного проекта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Текст 2">
            <a:extLst>
              <a:ext uri="{FF2B5EF4-FFF2-40B4-BE49-F238E27FC236}">
                <a16:creationId xmlns:a16="http://schemas.microsoft.com/office/drawing/2014/main" id="{02F661A7-321C-475F-8169-9B4D84F34CB1}"/>
              </a:ext>
            </a:extLst>
          </p:cNvPr>
          <p:cNvSpPr txBox="1">
            <a:spLocks/>
          </p:cNvSpPr>
          <p:nvPr/>
        </p:nvSpPr>
        <p:spPr>
          <a:xfrm>
            <a:off x="369292" y="2993680"/>
            <a:ext cx="11545200" cy="52564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ru-RU" dirty="0"/>
              <a:t>произвести анализ аналогичных приложений;</a:t>
            </a:r>
            <a:endParaRPr lang="ru-BY" dirty="0"/>
          </a:p>
          <a:p>
            <a:pPr lvl="0"/>
            <a:r>
              <a:rPr lang="ru-RU" dirty="0"/>
              <a:t>составить набор требований к разрабатываемому программному средству;</a:t>
            </a:r>
            <a:endParaRPr lang="ru-BY" dirty="0"/>
          </a:p>
          <a:p>
            <a:pPr lvl="0"/>
            <a:r>
              <a:rPr lang="ru-RU" dirty="0"/>
              <a:t>спроектировать архитектуру приложения и базы данных;</a:t>
            </a:r>
            <a:endParaRPr lang="ru-BY" dirty="0"/>
          </a:p>
          <a:p>
            <a:pPr lvl="0"/>
            <a:r>
              <a:rPr lang="ru-RU" dirty="0"/>
              <a:t>разработать серверную и клиентскую часть приложения;</a:t>
            </a:r>
            <a:endParaRPr lang="ru-BY" dirty="0"/>
          </a:p>
          <a:p>
            <a:pPr lvl="0"/>
            <a:r>
              <a:rPr lang="ru-RU" dirty="0"/>
              <a:t>произвести тестирование работоспособности приложения и определить соответствие поставленным требованиям.</a:t>
            </a:r>
            <a:endParaRPr lang="ru-BY" dirty="0"/>
          </a:p>
        </p:txBody>
      </p:sp>
    </p:spTree>
    <p:extLst>
      <p:ext uri="{BB962C8B-B14F-4D97-AF65-F5344CB8AC3E}">
        <p14:creationId xmlns:p14="http://schemas.microsoft.com/office/powerpoint/2010/main" val="2631224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4FA5DD-3333-4645-AF62-8035D5BAA2A8}"/>
              </a:ext>
            </a:extLst>
          </p:cNvPr>
          <p:cNvSpPr txBox="1">
            <a:spLocks/>
          </p:cNvSpPr>
          <p:nvPr/>
        </p:nvSpPr>
        <p:spPr>
          <a:xfrm>
            <a:off x="838419" y="365210"/>
            <a:ext cx="10518338" cy="13258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Используемые технологии и средства разработки 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Объект 4">
            <a:extLst>
              <a:ext uri="{FF2B5EF4-FFF2-40B4-BE49-F238E27FC236}">
                <a16:creationId xmlns:a16="http://schemas.microsoft.com/office/drawing/2014/main" id="{3F32852A-F388-4842-8C67-199A3662A5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6458532"/>
              </p:ext>
            </p:extLst>
          </p:nvPr>
        </p:nvGraphicFramePr>
        <p:xfrm>
          <a:off x="1324615" y="1834923"/>
          <a:ext cx="8777287" cy="439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36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3693">
                  <a:extLst>
                    <a:ext uri="{9D8B030D-6E8A-4147-A177-3AD203B41FA5}">
                      <a16:colId xmlns:a16="http://schemas.microsoft.com/office/drawing/2014/main" val="61438817"/>
                    </a:ext>
                  </a:extLst>
                </a:gridCol>
                <a:gridCol w="26499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Технология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Описание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Версия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i="1" dirty="0"/>
                        <a:t>Платформа </a:t>
                      </a:r>
                      <a:r>
                        <a:rPr lang="en-US" i="1" dirty="0"/>
                        <a:t>ASP.NET Core</a:t>
                      </a:r>
                      <a:endParaRPr lang="ru-RU" i="1" dirty="0"/>
                    </a:p>
                  </a:txBody>
                  <a:tcPr>
                    <a:solidFill>
                      <a:srgbClr val="E6998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Технология для создания веб-приложений на платформе </a:t>
                      </a:r>
                      <a:r>
                        <a:rPr lang="ru-RU" sz="18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.NET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развиваемая компанией </a:t>
                      </a:r>
                      <a:r>
                        <a:rPr lang="ru-RU" sz="1800" i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Microsoft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В качестве языков программирования для разработки приложений используются </a:t>
                      </a:r>
                      <a:r>
                        <a:rPr lang="ru-RU" sz="18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C#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и </a:t>
                      </a:r>
                      <a:r>
                        <a:rPr lang="ru-RU" sz="18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F#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ru-BY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6998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  <a:endParaRPr lang="ru-RU" dirty="0"/>
                    </a:p>
                  </a:txBody>
                  <a:tcPr>
                    <a:solidFill>
                      <a:srgbClr val="E699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Фреймворк </a:t>
                      </a:r>
                      <a:r>
                        <a:rPr lang="ru-RU" sz="1800" i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IdentityServer</a:t>
                      </a:r>
                      <a:endParaRPr lang="ru-RU" i="1" dirty="0"/>
                    </a:p>
                  </a:txBody>
                  <a:tcPr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Фреймворк для создания сервера аутентификации и авторизации на платформе </a:t>
                      </a:r>
                      <a:r>
                        <a:rPr lang="en-US" i="1" dirty="0"/>
                        <a:t>ASP.NET Core</a:t>
                      </a:r>
                      <a:r>
                        <a:rPr lang="ru-RU" i="1" dirty="0"/>
                        <a:t>, </a:t>
                      </a:r>
                      <a:r>
                        <a:rPr lang="ru-RU" i="0" dirty="0"/>
                        <a:t>с использованием</a:t>
                      </a:r>
                      <a:r>
                        <a:rPr lang="ru-RU" dirty="0"/>
                        <a:t> </a:t>
                      </a:r>
                      <a:r>
                        <a:rPr lang="en-US" i="1" dirty="0"/>
                        <a:t>OpenID Connect </a:t>
                      </a:r>
                      <a:r>
                        <a:rPr lang="ru-RU" i="0" dirty="0"/>
                        <a:t>и</a:t>
                      </a:r>
                      <a:r>
                        <a:rPr lang="en-US" i="1" dirty="0"/>
                        <a:t> OAuth 2.0</a:t>
                      </a:r>
                      <a:r>
                        <a:rPr lang="ru-RU" i="1" dirty="0"/>
                        <a:t> </a:t>
                      </a:r>
                    </a:p>
                  </a:txBody>
                  <a:tcPr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4</a:t>
                      </a:r>
                    </a:p>
                  </a:txBody>
                  <a:tcPr>
                    <a:solidFill>
                      <a:srgbClr val="FFDF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4386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4FA5DD-3333-4645-AF62-8035D5BAA2A8}"/>
              </a:ext>
            </a:extLst>
          </p:cNvPr>
          <p:cNvSpPr txBox="1">
            <a:spLocks/>
          </p:cNvSpPr>
          <p:nvPr/>
        </p:nvSpPr>
        <p:spPr>
          <a:xfrm>
            <a:off x="838419" y="365210"/>
            <a:ext cx="10518338" cy="13258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Используемые технологии и средства разработки 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Объект 4">
            <a:extLst>
              <a:ext uri="{FF2B5EF4-FFF2-40B4-BE49-F238E27FC236}">
                <a16:creationId xmlns:a16="http://schemas.microsoft.com/office/drawing/2014/main" id="{3F32852A-F388-4842-8C67-199A3662A5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160202"/>
              </p:ext>
            </p:extLst>
          </p:nvPr>
        </p:nvGraphicFramePr>
        <p:xfrm>
          <a:off x="1324615" y="1834923"/>
          <a:ext cx="8777287" cy="384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36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3693">
                  <a:extLst>
                    <a:ext uri="{9D8B030D-6E8A-4147-A177-3AD203B41FA5}">
                      <a16:colId xmlns:a16="http://schemas.microsoft.com/office/drawing/2014/main" val="61438817"/>
                    </a:ext>
                  </a:extLst>
                </a:gridCol>
                <a:gridCol w="26499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Технология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Описание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Версия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СУБД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i="1" dirty="0"/>
                        <a:t>MongoDB</a:t>
                      </a:r>
                      <a:endParaRPr lang="ru-RU" i="1" dirty="0"/>
                    </a:p>
                  </a:txBody>
                  <a:tcPr>
                    <a:solidFill>
                      <a:srgbClr val="E6998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СУБД с открытым исходным кодом, не требующая описания схемы таблиц и написанная на языке </a:t>
                      </a:r>
                      <a:r>
                        <a:rPr lang="ru-RU" sz="18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C++.</a:t>
                      </a:r>
                      <a:endParaRPr lang="ru-BY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6998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BY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5.0.8</a:t>
                      </a:r>
                      <a:endParaRPr lang="ru-RU" dirty="0"/>
                    </a:p>
                  </a:txBody>
                  <a:tcPr>
                    <a:solidFill>
                      <a:srgbClr val="E699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Фреймворк</a:t>
                      </a:r>
                      <a:r>
                        <a:rPr lang="ru-RU" sz="18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8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Next.js</a:t>
                      </a:r>
                      <a:endParaRPr lang="ru-RU" i="1" dirty="0"/>
                    </a:p>
                  </a:txBody>
                  <a:tcPr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Фреймворк, основанный на </a:t>
                      </a:r>
                      <a:r>
                        <a:rPr lang="ru-RU" sz="1800" i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React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с функциями предварительного рендеринга, таких как полноценный рендеринг на стороне сервера (</a:t>
                      </a:r>
                      <a:r>
                        <a:rPr lang="ru-RU" sz="18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SSR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 и статическая генерация страниц (</a:t>
                      </a:r>
                      <a:r>
                        <a:rPr lang="ru-RU" sz="18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SSG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).</a:t>
                      </a:r>
                      <a:endParaRPr lang="ru-RU" i="1" dirty="0"/>
                    </a:p>
                  </a:txBody>
                  <a:tcPr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BY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>
                    <a:solidFill>
                      <a:srgbClr val="FFDF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57287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64FA5DD-3333-4645-AF62-8035D5BAA2A8}"/>
              </a:ext>
            </a:extLst>
          </p:cNvPr>
          <p:cNvSpPr txBox="1">
            <a:spLocks/>
          </p:cNvSpPr>
          <p:nvPr/>
        </p:nvSpPr>
        <p:spPr>
          <a:xfrm>
            <a:off x="838419" y="365210"/>
            <a:ext cx="10518338" cy="13258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b="1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Используемые технологии и средства разработки </a:t>
            </a:r>
            <a:endParaRPr lang="en-US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Объект 4">
            <a:extLst>
              <a:ext uri="{FF2B5EF4-FFF2-40B4-BE49-F238E27FC236}">
                <a16:creationId xmlns:a16="http://schemas.microsoft.com/office/drawing/2014/main" id="{3F32852A-F388-4842-8C67-199A3662A5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4431511"/>
              </p:ext>
            </p:extLst>
          </p:nvPr>
        </p:nvGraphicFramePr>
        <p:xfrm>
          <a:off x="1324615" y="1834923"/>
          <a:ext cx="8777287" cy="302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36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3693">
                  <a:extLst>
                    <a:ext uri="{9D8B030D-6E8A-4147-A177-3AD203B41FA5}">
                      <a16:colId xmlns:a16="http://schemas.microsoft.com/office/drawing/2014/main" val="61438817"/>
                    </a:ext>
                  </a:extLst>
                </a:gridCol>
                <a:gridCol w="26499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ru-RU" dirty="0"/>
                        <a:t>Технология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Описание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Версия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Библиотека</a:t>
                      </a:r>
                      <a:r>
                        <a:rPr lang="ru-RU" sz="18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i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React</a:t>
                      </a:r>
                      <a:endParaRPr lang="ru-RU" i="1" dirty="0"/>
                    </a:p>
                  </a:txBody>
                  <a:tcPr>
                    <a:solidFill>
                      <a:srgbClr val="E6998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Декларативная, эффективная и гибкая </a:t>
                      </a:r>
                      <a:r>
                        <a:rPr lang="ru-RU" sz="1800" i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JavaScript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-библиотека для создания пользовательских интерфейсов.</a:t>
                      </a:r>
                      <a:endParaRPr lang="ru-BY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6998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  <a:endParaRPr lang="ru-RU" dirty="0"/>
                    </a:p>
                  </a:txBody>
                  <a:tcPr>
                    <a:solidFill>
                      <a:srgbClr val="E699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8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Язык </a:t>
                      </a:r>
                      <a:r>
                        <a:rPr lang="en-US" sz="180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TypeScript</a:t>
                      </a:r>
                      <a:r>
                        <a:rPr lang="en-US" sz="180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ru-RU" i="0" dirty="0"/>
                    </a:p>
                  </a:txBody>
                  <a:tcPr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Язык программирования на основе </a:t>
                      </a:r>
                      <a:r>
                        <a:rPr lang="ru-RU" sz="1800" b="0" i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JavaScript</a:t>
                      </a:r>
                      <a:r>
                        <a:rPr lang="ru-RU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ru-RU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является</a:t>
                      </a:r>
                      <a:r>
                        <a:rPr lang="ru-RU" sz="1800" b="0" i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строго типизированным и компилируемым</a:t>
                      </a:r>
                      <a:endParaRPr lang="ru-RU" i="1" dirty="0"/>
                    </a:p>
                  </a:txBody>
                  <a:tcPr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BY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4.4.4</a:t>
                      </a:r>
                    </a:p>
                  </a:txBody>
                  <a:tcPr>
                    <a:solidFill>
                      <a:srgbClr val="FFDF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2019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37C010-D42C-4805-AEC2-091428EA32CB}"/>
              </a:ext>
            </a:extLst>
          </p:cNvPr>
          <p:cNvSpPr txBox="1">
            <a:spLocks/>
          </p:cNvSpPr>
          <p:nvPr/>
        </p:nvSpPr>
        <p:spPr>
          <a:xfrm>
            <a:off x="533618" y="389975"/>
            <a:ext cx="11658382" cy="13258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Проектирование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40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программного средства</a:t>
            </a:r>
            <a:endParaRPr lang="en-US" sz="4000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5F3E67F-143C-4679-8FC6-2DCF1ACFB9F8}"/>
              </a:ext>
            </a:extLst>
          </p:cNvPr>
          <p:cNvSpPr/>
          <p:nvPr/>
        </p:nvSpPr>
        <p:spPr>
          <a:xfrm>
            <a:off x="357001" y="1287352"/>
            <a:ext cx="11477998" cy="542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113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ru-RU" sz="2800" dirty="0">
                <a:latin typeface="Arial" panose="020B0604020202020204" pitchFamily="34" charset="0"/>
                <a:ea typeface="Apple SD Gothic Neo" panose="02000300000000000000" pitchFamily="2" charset="-127"/>
                <a:cs typeface="Arial" panose="020B0604020202020204" pitchFamily="34" charset="0"/>
              </a:rPr>
              <a:t>Диаграмма вариантов использования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AB67F9-BC53-688E-0D43-AABC285440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6267" y="1829616"/>
            <a:ext cx="6620643" cy="451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430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37C010-D42C-4805-AEC2-091428EA32CB}"/>
              </a:ext>
            </a:extLst>
          </p:cNvPr>
          <p:cNvSpPr txBox="1">
            <a:spLocks/>
          </p:cNvSpPr>
          <p:nvPr/>
        </p:nvSpPr>
        <p:spPr>
          <a:xfrm>
            <a:off x="533618" y="389975"/>
            <a:ext cx="11658382" cy="132587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Проектирование</a:t>
            </a:r>
            <a:r>
              <a:rPr lang="en-US" sz="40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ru-RU" sz="4000" b="1" dirty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программного средства</a:t>
            </a:r>
            <a:endParaRPr lang="en-US" sz="4000" b="1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45F3E67F-143C-4679-8FC6-2DCF1ACFB9F8}"/>
              </a:ext>
            </a:extLst>
          </p:cNvPr>
          <p:cNvSpPr/>
          <p:nvPr/>
        </p:nvSpPr>
        <p:spPr>
          <a:xfrm>
            <a:off x="357001" y="1287352"/>
            <a:ext cx="11477998" cy="542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113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</a:pPr>
            <a:r>
              <a:rPr lang="ru-RU" sz="2800" dirty="0">
                <a:latin typeface="Arial" panose="020B0604020202020204" pitchFamily="34" charset="0"/>
                <a:ea typeface="Apple SD Gothic Neo" panose="02000300000000000000" pitchFamily="2" charset="-127"/>
                <a:cs typeface="Arial" panose="020B0604020202020204" pitchFamily="34" charset="0"/>
              </a:rPr>
              <a:t>Логическая схема баз данных</a:t>
            </a:r>
            <a:endParaRPr lang="en-US" sz="2800" dirty="0">
              <a:effectLst/>
              <a:latin typeface="Arial" panose="020B0604020202020204" pitchFamily="34" charset="0"/>
              <a:ea typeface="Apple SD Gothic Neo" panose="02000300000000000000" pitchFamily="2" charset="-127"/>
              <a:cs typeface="Arial" panose="020B06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1C94F9-3954-EF7C-601F-1A3AC574F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0057" y="1925003"/>
            <a:ext cx="8011886" cy="420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21421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5394</TotalTime>
  <Words>626</Words>
  <Application>Microsoft Office PowerPoint</Application>
  <PresentationFormat>Widescreen</PresentationFormat>
  <Paragraphs>71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Times New Roman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Михаил Городилов</cp:lastModifiedBy>
  <cp:revision>24</cp:revision>
  <dcterms:created xsi:type="dcterms:W3CDTF">2021-05-24T10:48:12Z</dcterms:created>
  <dcterms:modified xsi:type="dcterms:W3CDTF">2022-06-21T20:13:58Z</dcterms:modified>
</cp:coreProperties>
</file>

<file path=docProps/thumbnail.jpeg>
</file>